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grandir" panose="020B0604020202020204" charset="0"/>
      <p:regular r:id="rId17"/>
    </p:embeddedFont>
    <p:embeddedFont>
      <p:font typeface="Agrandi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6333452" y="-1797179"/>
            <a:ext cx="15735219" cy="1388135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00871" y="1247914"/>
            <a:ext cx="12286259" cy="7791172"/>
            <a:chOff x="0" y="0"/>
            <a:chExt cx="16381678" cy="10388230"/>
          </a:xfrm>
        </p:grpSpPr>
        <p:sp>
          <p:nvSpPr>
            <p:cNvPr id="4" name="TextBox 4"/>
            <p:cNvSpPr txBox="1"/>
            <p:nvPr/>
          </p:nvSpPr>
          <p:spPr>
            <a:xfrm>
              <a:off x="0" y="-202565"/>
              <a:ext cx="16381678" cy="6648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47"/>
                </a:lnSpc>
              </a:pPr>
              <a:r>
                <a:rPr lang="en-US" sz="11225">
                  <a:solidFill>
                    <a:srgbClr val="2B2B2B"/>
                  </a:solidFill>
                  <a:latin typeface="Agrandir"/>
                </a:rPr>
                <a:t>DATA MANAGEMENT SYSTEMS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781589"/>
              <a:ext cx="16381678" cy="3606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6"/>
                </a:lnSpc>
              </a:pPr>
              <a:r>
                <a:rPr lang="en-US" sz="3004">
                  <a:solidFill>
                    <a:srgbClr val="2B2B2B"/>
                  </a:solidFill>
                  <a:latin typeface="Agrandir"/>
                </a:rPr>
                <a:t>BY: SUMITHRA</a:t>
              </a:r>
            </a:p>
            <a:p>
              <a:pPr algn="ctr">
                <a:lnSpc>
                  <a:spcPts val="4206"/>
                </a:lnSpc>
              </a:pPr>
              <a:r>
                <a:rPr lang="en-US" sz="3004">
                  <a:solidFill>
                    <a:srgbClr val="2B2B2B"/>
                  </a:solidFill>
                  <a:latin typeface="Agrandir"/>
                </a:rPr>
                <a:t>    ANUREET</a:t>
              </a:r>
            </a:p>
            <a:p>
              <a:pPr algn="ctr">
                <a:lnSpc>
                  <a:spcPts val="4206"/>
                </a:lnSpc>
              </a:pPr>
              <a:r>
                <a:rPr lang="en-US" sz="3004">
                  <a:solidFill>
                    <a:srgbClr val="2B2B2B"/>
                  </a:solidFill>
                  <a:latin typeface="Agrandir"/>
                </a:rPr>
                <a:t>KHUSHI</a:t>
              </a:r>
            </a:p>
            <a:p>
              <a:pPr algn="ctr">
                <a:lnSpc>
                  <a:spcPts val="4206"/>
                </a:lnSpc>
              </a:pPr>
              <a:r>
                <a:rPr lang="en-US" sz="3004">
                  <a:solidFill>
                    <a:srgbClr val="2B2B2B"/>
                  </a:solidFill>
                  <a:latin typeface="Agrandir"/>
                </a:rPr>
                <a:t>KAWAL</a:t>
              </a:r>
            </a:p>
            <a:p>
              <a:pPr algn="ctr">
                <a:lnSpc>
                  <a:spcPts val="4206"/>
                </a:lnSpc>
                <a:spcBef>
                  <a:spcPct val="0"/>
                </a:spcBef>
              </a:pPr>
              <a:r>
                <a:rPr lang="en-US" sz="3004">
                  <a:solidFill>
                    <a:srgbClr val="2B2B2B"/>
                  </a:solidFill>
                  <a:latin typeface="Agrandir"/>
                </a:rPr>
                <a:t> BHARAT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5514960" y="478521"/>
            <a:ext cx="2514658" cy="2514658"/>
          </a:xfrm>
          <a:custGeom>
            <a:avLst/>
            <a:gdLst/>
            <a:ahLst/>
            <a:cxnLst/>
            <a:rect l="l" t="t" r="r" b="b"/>
            <a:pathLst>
              <a:path w="2514658" h="2514658">
                <a:moveTo>
                  <a:pt x="0" y="0"/>
                </a:moveTo>
                <a:lnTo>
                  <a:pt x="2514658" y="0"/>
                </a:lnTo>
                <a:lnTo>
                  <a:pt x="2514658" y="2514658"/>
                </a:lnTo>
                <a:lnTo>
                  <a:pt x="0" y="2514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83152" y="2091325"/>
            <a:ext cx="12921695" cy="5632863"/>
          </a:xfrm>
          <a:custGeom>
            <a:avLst/>
            <a:gdLst/>
            <a:ahLst/>
            <a:cxnLst/>
            <a:rect l="l" t="t" r="r" b="b"/>
            <a:pathLst>
              <a:path w="12921695" h="5632863">
                <a:moveTo>
                  <a:pt x="0" y="0"/>
                </a:moveTo>
                <a:lnTo>
                  <a:pt x="12921696" y="0"/>
                </a:lnTo>
                <a:lnTo>
                  <a:pt x="12921696" y="5632863"/>
                </a:lnTo>
                <a:lnTo>
                  <a:pt x="0" y="5632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95" b="-65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30182" y="309562"/>
            <a:ext cx="14427636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9D0F60"/>
                </a:solidFill>
                <a:latin typeface="Agrandir Semi-Bold"/>
              </a:rPr>
              <a:t>Rentfaster Correlation Matrix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9622" y="8124825"/>
            <a:ext cx="16928757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Agrandir Bold"/>
              </a:rPr>
              <a:t>The image shows a correlation matrix combining Yelp and RentFaster data, showing a no correlation between distance and highest price.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21370" y="991777"/>
            <a:ext cx="337930" cy="337930"/>
          </a:xfrm>
          <a:custGeom>
            <a:avLst/>
            <a:gdLst/>
            <a:ahLst/>
            <a:cxnLst/>
            <a:rect l="l" t="t" r="r" b="b"/>
            <a:pathLst>
              <a:path w="337930" h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2932469">
            <a:off x="-2458732" y="-2682360"/>
            <a:ext cx="14388035" cy="16061643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-120161" y="2880587"/>
            <a:ext cx="9710894" cy="4935749"/>
          </a:xfrm>
          <a:custGeom>
            <a:avLst/>
            <a:gdLst/>
            <a:ahLst/>
            <a:cxnLst/>
            <a:rect l="l" t="t" r="r" b="b"/>
            <a:pathLst>
              <a:path w="9710894" h="4935749">
                <a:moveTo>
                  <a:pt x="0" y="0"/>
                </a:moveTo>
                <a:lnTo>
                  <a:pt x="9710894" y="0"/>
                </a:lnTo>
                <a:lnTo>
                  <a:pt x="9710894" y="4935749"/>
                </a:lnTo>
                <a:lnTo>
                  <a:pt x="0" y="49357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26" r="-101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8522" y="309562"/>
            <a:ext cx="8370955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 Semi-Bold"/>
              </a:rPr>
              <a:t>Correlation Matrix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30831" y="2591354"/>
            <a:ext cx="7343644" cy="4894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61"/>
              </a:lnSpc>
              <a:spcBef>
                <a:spcPct val="0"/>
              </a:spcBef>
            </a:pPr>
            <a:r>
              <a:rPr lang="en-US" sz="4543">
                <a:solidFill>
                  <a:srgbClr val="2B2B2B"/>
                </a:solidFill>
                <a:latin typeface="Agrandir Bold"/>
              </a:rPr>
              <a:t>The correlation matrix for Yelp and Kijiji bottom 50 listings shows a no strong correlation between distance and rating.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99999">
            <a:off x="5623226" y="5881824"/>
            <a:ext cx="9501720" cy="0"/>
          </a:xfrm>
          <a:prstGeom prst="line">
            <a:avLst/>
          </a:prstGeom>
          <a:ln w="952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111339" y="921673"/>
            <a:ext cx="535018" cy="428106"/>
          </a:xfrm>
          <a:custGeom>
            <a:avLst/>
            <a:gdLst/>
            <a:ahLst/>
            <a:cxnLst/>
            <a:rect l="l" t="t" r="r" b="b"/>
            <a:pathLst>
              <a:path w="535018" h="428106">
                <a:moveTo>
                  <a:pt x="0" y="0"/>
                </a:moveTo>
                <a:lnTo>
                  <a:pt x="535018" y="0"/>
                </a:lnTo>
                <a:lnTo>
                  <a:pt x="535018" y="428107"/>
                </a:lnTo>
                <a:lnTo>
                  <a:pt x="0" y="428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3" r="-8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11339" y="3268589"/>
            <a:ext cx="535018" cy="428106"/>
          </a:xfrm>
          <a:custGeom>
            <a:avLst/>
            <a:gdLst/>
            <a:ahLst/>
            <a:cxnLst/>
            <a:rect l="l" t="t" r="r" b="b"/>
            <a:pathLst>
              <a:path w="535018" h="428106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3" r="-8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11339" y="5508478"/>
            <a:ext cx="535018" cy="428106"/>
          </a:xfrm>
          <a:custGeom>
            <a:avLst/>
            <a:gdLst/>
            <a:ahLst/>
            <a:cxnLst/>
            <a:rect l="l" t="t" r="r" b="b"/>
            <a:pathLst>
              <a:path w="535018" h="428106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3" r="-8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111339" y="7855393"/>
            <a:ext cx="535018" cy="428106"/>
          </a:xfrm>
          <a:custGeom>
            <a:avLst/>
            <a:gdLst/>
            <a:ahLst/>
            <a:cxnLst/>
            <a:rect l="l" t="t" r="r" b="b"/>
            <a:pathLst>
              <a:path w="535018" h="428106">
                <a:moveTo>
                  <a:pt x="0" y="0"/>
                </a:moveTo>
                <a:lnTo>
                  <a:pt x="535018" y="0"/>
                </a:lnTo>
                <a:lnTo>
                  <a:pt x="535018" y="428107"/>
                </a:lnTo>
                <a:lnTo>
                  <a:pt x="0" y="4281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83" r="-8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77131" y="5508478"/>
            <a:ext cx="11388242" cy="4428761"/>
          </a:xfrm>
          <a:custGeom>
            <a:avLst/>
            <a:gdLst/>
            <a:ahLst/>
            <a:cxnLst/>
            <a:rect l="l" t="t" r="r" b="b"/>
            <a:pathLst>
              <a:path w="11388242" h="4428761">
                <a:moveTo>
                  <a:pt x="0" y="0"/>
                </a:moveTo>
                <a:lnTo>
                  <a:pt x="11388241" y="0"/>
                </a:lnTo>
                <a:lnTo>
                  <a:pt x="11388241" y="4428760"/>
                </a:lnTo>
                <a:lnTo>
                  <a:pt x="0" y="44287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14476" y="1159280"/>
            <a:ext cx="5956776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Problem with YELP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554818" y="3893769"/>
            <a:ext cx="6589182" cy="1614708"/>
            <a:chOff x="0" y="0"/>
            <a:chExt cx="8785576" cy="215294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23825"/>
              <a:ext cx="8785576" cy="1349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</a:rPr>
                <a:t>There is no value presented in the price column from Yelp API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01977"/>
              <a:ext cx="8785576" cy="550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62527" y="338138"/>
            <a:ext cx="7557005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Datapipelines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42601" y="2384738"/>
            <a:ext cx="8476932" cy="548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Data Collection from Kijiji and Rentfaster Website: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74511" y="4508290"/>
            <a:ext cx="7654812" cy="548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Data Loading and Processing in Spark: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905000" y="3494921"/>
            <a:ext cx="8761946" cy="1022769"/>
            <a:chOff x="0" y="0"/>
            <a:chExt cx="11682594" cy="1363692"/>
          </a:xfrm>
        </p:grpSpPr>
        <p:sp>
          <p:nvSpPr>
            <p:cNvPr id="6" name="TextBox 6"/>
            <p:cNvSpPr txBox="1"/>
            <p:nvPr/>
          </p:nvSpPr>
          <p:spPr>
            <a:xfrm>
              <a:off x="0" y="-123825"/>
              <a:ext cx="11682594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2B2B2B"/>
                  </a:solidFill>
                  <a:latin typeface="Agrandir"/>
                </a:rPr>
                <a:t>Save the data as a CSV files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12725"/>
              <a:ext cx="11682594" cy="550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70293" y="5601022"/>
            <a:ext cx="6373707" cy="1116218"/>
            <a:chOff x="0" y="-124597"/>
            <a:chExt cx="8498276" cy="1488290"/>
          </a:xfrm>
        </p:grpSpPr>
        <p:sp>
          <p:nvSpPr>
            <p:cNvPr id="9" name="TextBox 9"/>
            <p:cNvSpPr txBox="1"/>
            <p:nvPr/>
          </p:nvSpPr>
          <p:spPr>
            <a:xfrm>
              <a:off x="0" y="-124597"/>
              <a:ext cx="8498276" cy="689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2B2B2B"/>
                  </a:solidFill>
                  <a:latin typeface="Agrandir"/>
                </a:rPr>
                <a:t>Data Collection from Yelp: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12725"/>
              <a:ext cx="8498276" cy="550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70293" y="6755668"/>
            <a:ext cx="6373707" cy="1022769"/>
            <a:chOff x="0" y="0"/>
            <a:chExt cx="8498276" cy="13636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23825"/>
              <a:ext cx="8498276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</a:rPr>
                <a:t>Data Analysis in pandas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12725"/>
              <a:ext cx="8498276" cy="550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555616" y="8416612"/>
            <a:ext cx="6373707" cy="1518069"/>
            <a:chOff x="0" y="0"/>
            <a:chExt cx="8498276" cy="202409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23825"/>
              <a:ext cx="8498276" cy="1349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</a:rPr>
                <a:t>Yes, this Datapipelines helped with large dataset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473125"/>
              <a:ext cx="8498276" cy="550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62527" y="338138"/>
            <a:ext cx="7557005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Next Steps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78914" y="2591354"/>
            <a:ext cx="15324231" cy="6494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0971" lvl="1" indent="-490485">
              <a:lnSpc>
                <a:spcPts val="6361"/>
              </a:lnSpc>
              <a:buFont typeface="Arial"/>
              <a:buChar char="•"/>
            </a:pPr>
            <a:r>
              <a:rPr lang="en-US" sz="4543">
                <a:solidFill>
                  <a:srgbClr val="2B2B2B"/>
                </a:solidFill>
                <a:latin typeface="Agrandir Bold"/>
              </a:rPr>
              <a:t>Enhance the datasets' quality through the acquisition of price values for restaurant data.</a:t>
            </a:r>
          </a:p>
          <a:p>
            <a:pPr>
              <a:lnSpc>
                <a:spcPts val="6361"/>
              </a:lnSpc>
            </a:pPr>
            <a:endParaRPr lang="en-US" sz="4543">
              <a:solidFill>
                <a:srgbClr val="2B2B2B"/>
              </a:solidFill>
              <a:latin typeface="Agrandir Bold"/>
            </a:endParaRPr>
          </a:p>
          <a:p>
            <a:pPr marL="980971" lvl="1" indent="-490485">
              <a:lnSpc>
                <a:spcPts val="6361"/>
              </a:lnSpc>
              <a:buFont typeface="Arial"/>
              <a:buChar char="•"/>
            </a:pPr>
            <a:r>
              <a:rPr lang="en-US" sz="4543">
                <a:solidFill>
                  <a:srgbClr val="2B2B2B"/>
                </a:solidFill>
                <a:latin typeface="Agrandir Bold"/>
              </a:rPr>
              <a:t>Subsequently, we plan to conduct correlation analysis based on this enriched dataset.</a:t>
            </a:r>
          </a:p>
          <a:p>
            <a:pPr>
              <a:lnSpc>
                <a:spcPts val="6361"/>
              </a:lnSpc>
            </a:pPr>
            <a:r>
              <a:rPr lang="en-US" sz="4543">
                <a:solidFill>
                  <a:srgbClr val="2B2B2B"/>
                </a:solidFill>
                <a:latin typeface="Agrandir Bold"/>
              </a:rPr>
              <a:t> </a:t>
            </a:r>
          </a:p>
          <a:p>
            <a:pPr>
              <a:lnSpc>
                <a:spcPts val="6361"/>
              </a:lnSpc>
            </a:pPr>
            <a:endParaRPr lang="en-US" sz="4543">
              <a:solidFill>
                <a:srgbClr val="2B2B2B"/>
              </a:solidFill>
              <a:latin typeface="Agrandir Bold"/>
            </a:endParaRPr>
          </a:p>
          <a:p>
            <a:pPr>
              <a:lnSpc>
                <a:spcPts val="6361"/>
              </a:lnSpc>
              <a:spcBef>
                <a:spcPct val="0"/>
              </a:spcBef>
            </a:pPr>
            <a:endParaRPr lang="en-US" sz="4543">
              <a:solidFill>
                <a:srgbClr val="2B2B2B"/>
              </a:solidFill>
              <a:latin typeface="Agrandir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519681" y="-5729953"/>
            <a:ext cx="13761077" cy="1415359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911263" y="4176852"/>
            <a:ext cx="8465475" cy="2705894"/>
            <a:chOff x="0" y="0"/>
            <a:chExt cx="11287299" cy="3607859"/>
          </a:xfrm>
        </p:grpSpPr>
        <p:sp>
          <p:nvSpPr>
            <p:cNvPr id="4" name="TextBox 4"/>
            <p:cNvSpPr txBox="1"/>
            <p:nvPr/>
          </p:nvSpPr>
          <p:spPr>
            <a:xfrm>
              <a:off x="0" y="-361950"/>
              <a:ext cx="11287299" cy="291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118"/>
                </a:lnSpc>
                <a:spcBef>
                  <a:spcPct val="0"/>
                </a:spcBef>
              </a:pPr>
              <a:r>
                <a:rPr lang="en-US" sz="12598" u="none">
                  <a:solidFill>
                    <a:srgbClr val="8F2F66"/>
                  </a:solidFill>
                  <a:latin typeface="Agrandir Bold"/>
                </a:rPr>
                <a:t>Thank you!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962487"/>
              <a:ext cx="11287299" cy="645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25000"/>
          </a:blip>
          <a:srcRect/>
          <a:stretch>
            <a:fillRect/>
          </a:stretch>
        </p:blipFill>
        <p:spPr>
          <a:xfrm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82273" y="0"/>
            <a:ext cx="1452701" cy="1552653"/>
          </a:xfrm>
          <a:custGeom>
            <a:avLst/>
            <a:gdLst/>
            <a:ahLst/>
            <a:cxnLst/>
            <a:rect l="l" t="t" r="r" b="b"/>
            <a:pathLst>
              <a:path w="1452701" h="1552653">
                <a:moveTo>
                  <a:pt x="0" y="0"/>
                </a:moveTo>
                <a:lnTo>
                  <a:pt x="1452700" y="0"/>
                </a:lnTo>
                <a:lnTo>
                  <a:pt x="1452700" y="1552653"/>
                </a:lnTo>
                <a:lnTo>
                  <a:pt x="0" y="1552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4485181"/>
            <a:ext cx="6907145" cy="868440"/>
            <a:chOff x="0" y="0"/>
            <a:chExt cx="9209527" cy="1157920"/>
          </a:xfrm>
        </p:grpSpPr>
        <p:sp>
          <p:nvSpPr>
            <p:cNvPr id="4" name="TextBox 4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 Bold"/>
                </a:rPr>
                <a:t>Data Collection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351305" y="96571"/>
              <a:ext cx="421625" cy="802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B2B2B"/>
                  </a:solidFill>
                  <a:latin typeface="Agrandir Bold"/>
                </a:rPr>
                <a:t>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5772720"/>
            <a:ext cx="6907145" cy="868440"/>
            <a:chOff x="0" y="0"/>
            <a:chExt cx="9209527" cy="1157920"/>
          </a:xfrm>
        </p:grpSpPr>
        <p:sp>
          <p:nvSpPr>
            <p:cNvPr id="8" name="TextBox 8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 Bold"/>
                </a:rPr>
                <a:t>Data Management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351305" y="96571"/>
              <a:ext cx="421625" cy="802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B2B2B"/>
                  </a:solidFill>
                  <a:latin typeface="Agrandir Bold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7280476"/>
            <a:ext cx="6907145" cy="868440"/>
            <a:chOff x="0" y="0"/>
            <a:chExt cx="9209527" cy="1157920"/>
          </a:xfrm>
        </p:grpSpPr>
        <p:sp>
          <p:nvSpPr>
            <p:cNvPr id="12" name="TextBox 12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 Bold"/>
                </a:rPr>
                <a:t>Data Analysis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351305" y="96571"/>
              <a:ext cx="421625" cy="802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B2B2B"/>
                  </a:solidFill>
                  <a:latin typeface="Agrandir Bold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30828" y="310146"/>
            <a:ext cx="17383978" cy="2485014"/>
            <a:chOff x="0" y="0"/>
            <a:chExt cx="23178638" cy="331335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09550"/>
              <a:ext cx="23178638" cy="1678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54"/>
                </a:lnSpc>
                <a:spcBef>
                  <a:spcPct val="0"/>
                </a:spcBef>
              </a:pPr>
              <a:r>
                <a:rPr lang="en-US" sz="7295" u="none">
                  <a:solidFill>
                    <a:srgbClr val="2B2B2B"/>
                  </a:solidFill>
                  <a:latin typeface="Agrandir"/>
                </a:rPr>
                <a:t>Agenda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689284"/>
              <a:ext cx="23178638" cy="1624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57"/>
                </a:lnSpc>
                <a:spcBef>
                  <a:spcPct val="0"/>
                </a:spcBef>
              </a:pPr>
              <a:r>
                <a:rPr lang="en-US" sz="3326">
                  <a:solidFill>
                    <a:srgbClr val="2B2B2B"/>
                  </a:solidFill>
                  <a:latin typeface="Agrandir"/>
                </a:rPr>
                <a:t> </a:t>
              </a:r>
              <a:r>
                <a:rPr lang="en-US" sz="3326">
                  <a:solidFill>
                    <a:srgbClr val="2B2B2B"/>
                  </a:solidFill>
                  <a:latin typeface="Agrandir Bold"/>
                </a:rPr>
                <a:t>To analyze rental listing data from Kijiji and RentFaster and assess nearby restaurant quality using Yelp API.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30828" y="3535855"/>
            <a:ext cx="6643666" cy="530226"/>
            <a:chOff x="0" y="0"/>
            <a:chExt cx="8858222" cy="706968"/>
          </a:xfrm>
        </p:grpSpPr>
        <p:sp>
          <p:nvSpPr>
            <p:cNvPr id="19" name="TextBox 19"/>
            <p:cNvSpPr txBox="1"/>
            <p:nvPr/>
          </p:nvSpPr>
          <p:spPr>
            <a:xfrm>
              <a:off x="1283006" y="-161925"/>
              <a:ext cx="7575216" cy="868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99"/>
                </a:lnSpc>
              </a:pPr>
              <a:r>
                <a:rPr lang="en-US" sz="3499">
                  <a:solidFill>
                    <a:srgbClr val="2B2B2B"/>
                  </a:solidFill>
                  <a:latin typeface="Agrandir Bold"/>
                </a:rPr>
                <a:t>STEPS INCLUDES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45416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29516" y="292263"/>
            <a:ext cx="17367011" cy="7978082"/>
            <a:chOff x="0" y="0"/>
            <a:chExt cx="23156015" cy="10637443"/>
          </a:xfrm>
        </p:grpSpPr>
        <p:sp>
          <p:nvSpPr>
            <p:cNvPr id="5" name="TextBox 5"/>
            <p:cNvSpPr txBox="1"/>
            <p:nvPr/>
          </p:nvSpPr>
          <p:spPr>
            <a:xfrm>
              <a:off x="0" y="-209550"/>
              <a:ext cx="23156015" cy="1690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13"/>
                </a:lnSpc>
                <a:spcBef>
                  <a:spcPct val="0"/>
                </a:spcBef>
              </a:pPr>
              <a:r>
                <a:rPr lang="en-US" sz="7344">
                  <a:solidFill>
                    <a:srgbClr val="8F2F66"/>
                  </a:solidFill>
                  <a:latin typeface="Agrandir Bold"/>
                </a:rPr>
                <a:t>Data Collection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88855"/>
              <a:ext cx="23156015" cy="8648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4083" lvl="1" indent="-307042" algn="l">
                <a:lnSpc>
                  <a:spcPts val="3982"/>
                </a:lnSpc>
                <a:buFont typeface="Arial"/>
                <a:buChar char="•"/>
              </a:pPr>
              <a:r>
                <a:rPr lang="en-US" sz="2844" u="none">
                  <a:solidFill>
                    <a:srgbClr val="2B2B2B"/>
                  </a:solidFill>
                  <a:latin typeface="Agrandir"/>
                </a:rPr>
                <a:t>Collected diverse and comprehensive rental listing data for detailed analysis using Kijiji and RentFaster.</a:t>
              </a:r>
            </a:p>
            <a:p>
              <a:pPr marL="614083" lvl="1" indent="-307042" algn="l">
                <a:lnSpc>
                  <a:spcPts val="3982"/>
                </a:lnSpc>
                <a:buFont typeface="Arial"/>
                <a:buChar char="•"/>
              </a:pPr>
              <a:r>
                <a:rPr lang="en-US" sz="2844" u="none">
                  <a:solidFill>
                    <a:srgbClr val="2B2B2B"/>
                  </a:solidFill>
                  <a:latin typeface="Agrandir"/>
                </a:rPr>
                <a:t>Information gathered contains price, address, number of bedrooms, features, and additional pertinent property information.</a:t>
              </a:r>
            </a:p>
            <a:p>
              <a:pPr marL="614083" lvl="1" indent="-307042" algn="l">
                <a:lnSpc>
                  <a:spcPts val="3982"/>
                </a:lnSpc>
                <a:buFont typeface="Arial"/>
                <a:buChar char="•"/>
              </a:pPr>
              <a:r>
                <a:rPr lang="en-US" sz="2844" u="none">
                  <a:solidFill>
                    <a:srgbClr val="2B2B2B"/>
                  </a:solidFill>
                  <a:latin typeface="Agrandir"/>
                </a:rPr>
                <a:t>The key actions involve setting up a Spark Cluster to efficiently manage and process data, and creating DataFrames to use Spark SQL for analysis.  </a:t>
              </a:r>
            </a:p>
            <a:p>
              <a:pPr marL="614083" lvl="1" indent="-307042" algn="l">
                <a:lnSpc>
                  <a:spcPts val="3982"/>
                </a:lnSpc>
                <a:buFont typeface="Arial"/>
                <a:buChar char="•"/>
              </a:pPr>
              <a:r>
                <a:rPr lang="en-US" sz="2844" u="none">
                  <a:solidFill>
                    <a:srgbClr val="2B2B2B"/>
                  </a:solidFill>
                  <a:latin typeface="Agrandir"/>
                </a:rPr>
                <a:t>Challenges included managing large datasets, optimizing data processing, and integrating data from various sources with Yelp API data. </a:t>
              </a:r>
            </a:p>
            <a:p>
              <a:pPr marL="614083" lvl="1" indent="-307042" algn="l">
                <a:lnSpc>
                  <a:spcPts val="3982"/>
                </a:lnSpc>
                <a:buFont typeface="Arial"/>
                <a:buChar char="•"/>
              </a:pPr>
              <a:r>
                <a:rPr lang="en-US" sz="2844" u="none">
                  <a:solidFill>
                    <a:srgbClr val="2B2B2B"/>
                  </a:solidFill>
                  <a:latin typeface="Agrandir"/>
                </a:rPr>
                <a:t>The Yelp API was integrated to enhance rental listings, incorporating nearby restaurants and amenities, and enhancing the dataset with geographical and qualitative metrics. </a:t>
              </a:r>
            </a:p>
            <a:p>
              <a:pPr marL="614083" lvl="1" indent="-307042" algn="l">
                <a:lnSpc>
                  <a:spcPts val="3982"/>
                </a:lnSpc>
                <a:buFont typeface="Arial"/>
                <a:buChar char="•"/>
              </a:pPr>
              <a:r>
                <a:rPr lang="en-US" sz="2844" u="none">
                  <a:solidFill>
                    <a:srgbClr val="2B2B2B"/>
                  </a:solidFill>
                  <a:latin typeface="Agrandir"/>
                </a:rPr>
                <a:t>Four thorough CSV files with overview and detailed data were created, two for each platform, in preparation for the upcoming stages. </a:t>
              </a:r>
            </a:p>
            <a:p>
              <a:pPr algn="l">
                <a:lnSpc>
                  <a:spcPts val="3982"/>
                </a:lnSpc>
              </a:pPr>
              <a:endParaRPr lang="en-US" sz="2844" u="none">
                <a:solidFill>
                  <a:srgbClr val="2B2B2B"/>
                </a:solidFill>
                <a:latin typeface="Agrandir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2511451" y="1028700"/>
            <a:ext cx="19770751" cy="1826253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09569" y="285750"/>
            <a:ext cx="6345224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54"/>
              </a:lnSpc>
              <a:spcBef>
                <a:spcPct val="0"/>
              </a:spcBef>
            </a:pPr>
            <a:r>
              <a:rPr lang="en-US" sz="7045">
                <a:solidFill>
                  <a:srgbClr val="8F2F66"/>
                </a:solidFill>
                <a:latin typeface="Agrandir Bold"/>
              </a:rPr>
              <a:t>Data Analysis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29841" y="1774903"/>
            <a:ext cx="13828319" cy="821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0335" lvl="1" indent="-335168">
              <a:lnSpc>
                <a:spcPts val="4346"/>
              </a:lnSpc>
              <a:buFont typeface="Arial"/>
              <a:buChar char="•"/>
            </a:pPr>
            <a:r>
              <a:rPr lang="en-US" sz="3104">
                <a:solidFill>
                  <a:srgbClr val="000000"/>
                </a:solidFill>
                <a:latin typeface="Agrandir Bold"/>
              </a:rPr>
              <a:t>The goal is to gain actionable insights from a comprehensive data analysis using Apache Spark SQL for data querying and manipulation.</a:t>
            </a:r>
          </a:p>
          <a:p>
            <a:pPr>
              <a:lnSpc>
                <a:spcPts val="4346"/>
              </a:lnSpc>
            </a:pPr>
            <a:endParaRPr lang="en-US" sz="3104">
              <a:solidFill>
                <a:srgbClr val="000000"/>
              </a:solidFill>
              <a:latin typeface="Agrandir Bold"/>
            </a:endParaRPr>
          </a:p>
          <a:p>
            <a:pPr marL="670335" lvl="1" indent="-335168">
              <a:lnSpc>
                <a:spcPts val="4346"/>
              </a:lnSpc>
              <a:buFont typeface="Arial"/>
              <a:buChar char="•"/>
            </a:pPr>
            <a:r>
              <a:rPr lang="en-US" sz="3104">
                <a:solidFill>
                  <a:srgbClr val="000000"/>
                </a:solidFill>
                <a:latin typeface="Agrandir Bold"/>
              </a:rPr>
              <a:t> The key actions involved conducting exploratory and correlation analyses to comprehend trends and relationships, addressing complex data relationships and addressing additional quality issues. </a:t>
            </a:r>
          </a:p>
          <a:p>
            <a:pPr>
              <a:lnSpc>
                <a:spcPts val="4346"/>
              </a:lnSpc>
            </a:pPr>
            <a:endParaRPr lang="en-US" sz="3104">
              <a:solidFill>
                <a:srgbClr val="000000"/>
              </a:solidFill>
              <a:latin typeface="Agrandir Bold"/>
            </a:endParaRPr>
          </a:p>
          <a:p>
            <a:pPr marL="670335" lvl="1" indent="-335168">
              <a:lnSpc>
                <a:spcPts val="4346"/>
              </a:lnSpc>
              <a:buFont typeface="Arial"/>
              <a:buChar char="•"/>
            </a:pPr>
            <a:r>
              <a:rPr lang="en-US" sz="3104">
                <a:solidFill>
                  <a:srgbClr val="000000"/>
                </a:solidFill>
                <a:latin typeface="Agrandir Bold"/>
              </a:rPr>
              <a:t>Gained insights into key factors influencing rental prices and local amenities' impact, and created visual representations using Spark's tools for clearer dissemination. </a:t>
            </a:r>
          </a:p>
          <a:p>
            <a:pPr>
              <a:lnSpc>
                <a:spcPts val="4346"/>
              </a:lnSpc>
            </a:pPr>
            <a:endParaRPr lang="en-US" sz="3104">
              <a:solidFill>
                <a:srgbClr val="000000"/>
              </a:solidFill>
              <a:latin typeface="Agrandir Bold"/>
            </a:endParaRPr>
          </a:p>
          <a:p>
            <a:pPr marL="670335" lvl="1" indent="-335168">
              <a:lnSpc>
                <a:spcPts val="4346"/>
              </a:lnSpc>
              <a:buFont typeface="Arial"/>
              <a:buChar char="•"/>
            </a:pPr>
            <a:r>
              <a:rPr lang="en-US" sz="3104">
                <a:solidFill>
                  <a:srgbClr val="000000"/>
                </a:solidFill>
                <a:latin typeface="Agrandir Bold"/>
              </a:rPr>
              <a:t>The analysis provided a comprehensive understanding of the rental market dynamics and the various amenity impacts in Alberta.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2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14368" y="847725"/>
            <a:ext cx="5681412" cy="75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FFFCF7"/>
                </a:solidFill>
                <a:latin typeface="Agrandir Bold"/>
              </a:rPr>
              <a:t>Cities Selected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421056" y="2978354"/>
            <a:ext cx="6907145" cy="868440"/>
            <a:chOff x="0" y="0"/>
            <a:chExt cx="9209527" cy="1157920"/>
          </a:xfrm>
        </p:grpSpPr>
        <p:sp>
          <p:nvSpPr>
            <p:cNvPr id="4" name="TextBox 4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CF7"/>
                  </a:solidFill>
                  <a:latin typeface="Agrandir Bold"/>
                </a:rPr>
                <a:t>Edmonton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351305" y="96571"/>
              <a:ext cx="421625" cy="802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B2B2B"/>
                  </a:solidFill>
                  <a:latin typeface="Agrandir Bold"/>
                </a:rPr>
                <a:t>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421056" y="3948326"/>
            <a:ext cx="6907145" cy="868440"/>
            <a:chOff x="0" y="0"/>
            <a:chExt cx="9209527" cy="1157920"/>
          </a:xfrm>
        </p:grpSpPr>
        <p:sp>
          <p:nvSpPr>
            <p:cNvPr id="8" name="TextBox 8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CF7"/>
                  </a:solidFill>
                  <a:latin typeface="Agrandir Bold"/>
                </a:rPr>
                <a:t>Red-deer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351305" y="96571"/>
              <a:ext cx="421625" cy="802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B2B2B"/>
                  </a:solidFill>
                  <a:latin typeface="Agrandir Bold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21056" y="6197872"/>
            <a:ext cx="6907145" cy="868440"/>
            <a:chOff x="0" y="0"/>
            <a:chExt cx="9209527" cy="1157920"/>
          </a:xfrm>
        </p:grpSpPr>
        <p:sp>
          <p:nvSpPr>
            <p:cNvPr id="12" name="TextBox 12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CF7"/>
                  </a:solidFill>
                  <a:latin typeface="Agrandir Bold"/>
                </a:rPr>
                <a:t>Spruce grove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351305" y="96571"/>
              <a:ext cx="421625" cy="802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B2B2B"/>
                  </a:solidFill>
                  <a:latin typeface="Agrandir Bold"/>
                </a:rPr>
                <a:t>4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421056" y="5072257"/>
            <a:ext cx="6907145" cy="868440"/>
            <a:chOff x="0" y="0"/>
            <a:chExt cx="9209527" cy="1157920"/>
          </a:xfrm>
        </p:grpSpPr>
        <p:sp>
          <p:nvSpPr>
            <p:cNvPr id="16" name="TextBox 16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CF7"/>
                  </a:solidFill>
                  <a:latin typeface="Agrandir Bold"/>
                </a:rPr>
                <a:t>Fort mucmurry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351305" y="96571"/>
              <a:ext cx="421625" cy="802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B2B2B"/>
                  </a:solidFill>
                  <a:latin typeface="Agrandir Bold"/>
                </a:rPr>
                <a:t>3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21056" y="7171086"/>
            <a:ext cx="6907145" cy="868440"/>
            <a:chOff x="0" y="0"/>
            <a:chExt cx="9209527" cy="1157920"/>
          </a:xfrm>
        </p:grpSpPr>
        <p:sp>
          <p:nvSpPr>
            <p:cNvPr id="20" name="TextBox 20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CF7"/>
                  </a:solidFill>
                  <a:latin typeface="Agrandir Bold"/>
                </a:rPr>
                <a:t>St Albert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351305" y="96571"/>
              <a:ext cx="421625" cy="802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B2B2B"/>
                  </a:solidFill>
                  <a:latin typeface="Agrandir Bold"/>
                </a:rPr>
                <a:t>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421056" y="8039526"/>
            <a:ext cx="6907145" cy="868440"/>
            <a:chOff x="0" y="0"/>
            <a:chExt cx="9209527" cy="1157920"/>
          </a:xfrm>
        </p:grpSpPr>
        <p:sp>
          <p:nvSpPr>
            <p:cNvPr id="24" name="TextBox 24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CF7"/>
                  </a:solidFill>
                  <a:latin typeface="Agrandir Bold"/>
                </a:rPr>
                <a:t>Beaumont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351305" y="96571"/>
              <a:ext cx="421625" cy="802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B2B2B"/>
                  </a:solidFill>
                  <a:latin typeface="Agrandir Bold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47124" y="2103716"/>
            <a:ext cx="14393753" cy="5465841"/>
          </a:xfrm>
          <a:custGeom>
            <a:avLst/>
            <a:gdLst/>
            <a:ahLst/>
            <a:cxnLst/>
            <a:rect l="l" t="t" r="r" b="b"/>
            <a:pathLst>
              <a:path w="14393753" h="5465841">
                <a:moveTo>
                  <a:pt x="0" y="0"/>
                </a:moveTo>
                <a:lnTo>
                  <a:pt x="14393752" y="0"/>
                </a:lnTo>
                <a:lnTo>
                  <a:pt x="14393752" y="5465841"/>
                </a:lnTo>
                <a:lnTo>
                  <a:pt x="0" y="5465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76589" y="195262"/>
            <a:ext cx="10734822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599"/>
              </a:lnSpc>
              <a:spcBef>
                <a:spcPct val="0"/>
              </a:spcBef>
            </a:pPr>
            <a:r>
              <a:rPr lang="en-US" sz="7999">
                <a:solidFill>
                  <a:srgbClr val="8F2F66"/>
                </a:solidFill>
                <a:latin typeface="Agrandir Bold"/>
              </a:rPr>
              <a:t>Range Selector - Kijiji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6727" y="7868285"/>
            <a:ext cx="16586334" cy="193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8F2F66"/>
                </a:solidFill>
                <a:latin typeface="Agrandir Bold"/>
              </a:rPr>
              <a:t>The screenshot shows a tool for selecting ranges of listings from Kijiji for data retrieval, allowing users to select up to three ranges and generate numbers for specific listings.</a:t>
            </a:r>
            <a:r>
              <a:rPr lang="en-US" sz="3500">
                <a:solidFill>
                  <a:srgbClr val="8F2F66"/>
                </a:solidFill>
                <a:latin typeface="Agrandir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07961" y="2387982"/>
            <a:ext cx="5272442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750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07961" y="3895725"/>
            <a:ext cx="5272442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430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07961" y="5400675"/>
            <a:ext cx="5272442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200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07597" y="2735644"/>
            <a:ext cx="603444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</a:pPr>
            <a:r>
              <a:rPr lang="en-US" sz="3000">
                <a:solidFill>
                  <a:srgbClr val="2B2B2B"/>
                </a:solidFill>
                <a:latin typeface="Agrandir Bold"/>
              </a:rPr>
              <a:t>RENTFASTER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07597" y="4382611"/>
            <a:ext cx="603444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</a:pPr>
            <a:r>
              <a:rPr lang="en-US" sz="3000">
                <a:solidFill>
                  <a:srgbClr val="2B2B2B"/>
                </a:solidFill>
                <a:latin typeface="Agrandir Bold"/>
              </a:rPr>
              <a:t>KIJIJI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07597" y="5748337"/>
            <a:ext cx="603444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</a:pPr>
            <a:r>
              <a:rPr lang="en-US" sz="3000">
                <a:solidFill>
                  <a:srgbClr val="2B2B2B"/>
                </a:solidFill>
                <a:latin typeface="Agrandir Bold"/>
              </a:rPr>
              <a:t>YELP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7889712" y="-423652"/>
            <a:ext cx="11467938" cy="201268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flipH="1">
            <a:off x="-1378933" y="8342980"/>
            <a:ext cx="10522933" cy="242027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614368" y="847725"/>
            <a:ext cx="5681412" cy="64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dirty="0">
                <a:solidFill>
                  <a:srgbClr val="000000"/>
                </a:solidFill>
                <a:latin typeface="Agrandir Bold"/>
              </a:rPr>
              <a:t>Data Volume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79928" y="309562"/>
            <a:ext cx="9398198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BF0D73"/>
                </a:solidFill>
                <a:latin typeface="Agrandir Bold"/>
              </a:rPr>
              <a:t>Data Management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4810715" y="1588761"/>
            <a:ext cx="9621431" cy="97899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2188" y="2368801"/>
            <a:ext cx="16417112" cy="692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832" lvl="1" indent="-350916">
              <a:lnSpc>
                <a:spcPts val="4551"/>
              </a:lnSpc>
              <a:buFont typeface="Arial"/>
              <a:buChar char="•"/>
            </a:pPr>
            <a:r>
              <a:rPr lang="en-US" sz="3250">
                <a:solidFill>
                  <a:srgbClr val="000000"/>
                </a:solidFill>
                <a:latin typeface="Agrandir"/>
              </a:rPr>
              <a:t>The data was efficiently organized and prepared for insightful analysis using Apache Spark for robust data processing and management. </a:t>
            </a:r>
          </a:p>
          <a:p>
            <a:pPr marL="701832" lvl="1" indent="-350916">
              <a:lnSpc>
                <a:spcPts val="4551"/>
              </a:lnSpc>
              <a:buFont typeface="Arial"/>
              <a:buChar char="•"/>
            </a:pPr>
            <a:r>
              <a:rPr lang="en-US" sz="3250">
                <a:solidFill>
                  <a:srgbClr val="000000"/>
                </a:solidFill>
                <a:latin typeface="Agrandir"/>
              </a:rPr>
              <a:t>The process involved establishing a Spark Cluster for distributed data handling and creating Spark DataFrames from CSV files for improved data manipulation. </a:t>
            </a:r>
          </a:p>
          <a:p>
            <a:pPr marL="701832" lvl="1" indent="-350916">
              <a:lnSpc>
                <a:spcPts val="4551"/>
              </a:lnSpc>
              <a:buFont typeface="Arial"/>
              <a:buChar char="•"/>
            </a:pPr>
            <a:r>
              <a:rPr lang="en-US" sz="3250">
                <a:solidFill>
                  <a:srgbClr val="000000"/>
                </a:solidFill>
                <a:latin typeface="Agrandir"/>
              </a:rPr>
              <a:t>Challenges included managing large datasets for scalability and integrating diverse data sources, including the Yelp API.</a:t>
            </a:r>
          </a:p>
          <a:p>
            <a:pPr marL="701832" lvl="1" indent="-350916">
              <a:lnSpc>
                <a:spcPts val="4551"/>
              </a:lnSpc>
              <a:buFont typeface="Arial"/>
              <a:buChar char="•"/>
            </a:pPr>
            <a:r>
              <a:rPr lang="en-US" sz="3250">
                <a:solidFill>
                  <a:srgbClr val="000000"/>
                </a:solidFill>
                <a:latin typeface="Agrandir"/>
              </a:rPr>
              <a:t>The enhancements include enhancing rental listings with Yelp's geographic and quality data, and standardizing and cleaning Spark data for improved analysis quality. </a:t>
            </a:r>
          </a:p>
          <a:p>
            <a:pPr marL="701832" lvl="1" indent="-350916">
              <a:lnSpc>
                <a:spcPts val="4551"/>
              </a:lnSpc>
              <a:buFont typeface="Arial"/>
              <a:buChar char="•"/>
            </a:pPr>
            <a:r>
              <a:rPr lang="en-US" sz="3250">
                <a:solidFill>
                  <a:srgbClr val="000000"/>
                </a:solidFill>
                <a:latin typeface="Agrandir"/>
              </a:rPr>
              <a:t>The dataset is structured for deep analytical processing, and the next steps involve exploring the data, applying Spark SQL, and utilizing visualization for insights.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-2868523" y="2438918"/>
            <a:ext cx="10541077" cy="105224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463659" y="-599139"/>
            <a:ext cx="5865675" cy="5231058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6763227" y="5069570"/>
            <a:ext cx="11524773" cy="5261151"/>
          </a:xfrm>
          <a:custGeom>
            <a:avLst/>
            <a:gdLst/>
            <a:ahLst/>
            <a:cxnLst/>
            <a:rect l="l" t="t" r="r" b="b"/>
            <a:pathLst>
              <a:path w="11524773" h="5261151">
                <a:moveTo>
                  <a:pt x="0" y="0"/>
                </a:moveTo>
                <a:lnTo>
                  <a:pt x="11524773" y="0"/>
                </a:lnTo>
                <a:lnTo>
                  <a:pt x="11524773" y="5261151"/>
                </a:lnTo>
                <a:lnTo>
                  <a:pt x="0" y="5261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583" r="-19299" b="-358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82340" y="447675"/>
            <a:ext cx="1165611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8F2F66"/>
                </a:solidFill>
                <a:latin typeface="Agrandir Bold"/>
              </a:rPr>
              <a:t>Yelp data 50 top pricing with Kijiji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2457" y="1725188"/>
            <a:ext cx="15706031" cy="208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4"/>
              </a:lnSpc>
              <a:spcBef>
                <a:spcPct val="0"/>
              </a:spcBef>
            </a:pPr>
            <a:r>
              <a:rPr lang="en-US" sz="3795">
                <a:solidFill>
                  <a:srgbClr val="2B2B2B"/>
                </a:solidFill>
                <a:latin typeface="Agrandir Bold"/>
              </a:rPr>
              <a:t>The screenshot shows a correlation matrix from a merged DataFrame, indicating a no correlation between the amount of a listing and review_count,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615</Words>
  <Application>Microsoft Office PowerPoint</Application>
  <PresentationFormat>Custom</PresentationFormat>
  <Paragraphs>79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Agrandir Bold</vt:lpstr>
      <vt:lpstr>Agrandir Semi-Bold</vt:lpstr>
      <vt:lpstr>Agrandir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MANAGEMENT SYSTEMS</dc:title>
  <cp:lastModifiedBy>jatinder chhina</cp:lastModifiedBy>
  <cp:revision>2</cp:revision>
  <dcterms:created xsi:type="dcterms:W3CDTF">2006-08-16T00:00:00Z</dcterms:created>
  <dcterms:modified xsi:type="dcterms:W3CDTF">2024-04-22T04:02:54Z</dcterms:modified>
  <dc:identifier>DAGDFvcwN4A</dc:identifier>
</cp:coreProperties>
</file>